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0" r:id="rId4"/>
    <p:sldId id="258" r:id="rId5"/>
    <p:sldId id="259" r:id="rId6"/>
    <p:sldId id="260" r:id="rId7"/>
    <p:sldId id="262" r:id="rId8"/>
    <p:sldId id="263" r:id="rId9"/>
    <p:sldId id="264" r:id="rId10"/>
    <p:sldId id="265" r:id="rId11"/>
    <p:sldId id="266" r:id="rId12"/>
    <p:sldId id="267" r:id="rId13"/>
    <p:sldId id="271" r:id="rId14"/>
    <p:sldId id="269" r:id="rId15"/>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155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Ref idx="1002">
        <a:schemeClr val="bg2"/>
      </p:bgRef>
    </p:bg>
    <p:spTree>
      <p:nvGrpSpPr>
        <p:cNvPr id="1" name=""/>
        <p:cNvGrpSpPr/>
        <p:nvPr/>
      </p:nvGrpSpPr>
      <p:grpSpPr>
        <a:xfrm>
          <a:off x="0" y="0"/>
          <a:ext cx="0" cy="0"/>
          <a:chOff x="0" y="0"/>
          <a:chExt cx="0" cy="0"/>
        </a:xfrm>
      </p:grpSpPr>
      <p:sp>
        <p:nvSpPr>
          <p:cNvPr id="9" name="Título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pt-BR"/>
              <a:t>Clique para editar o estilo do título mestre</a:t>
            </a:r>
            <a:endParaRPr kumimoji="0" lang="en-US"/>
          </a:p>
        </p:txBody>
      </p:sp>
      <p:sp>
        <p:nvSpPr>
          <p:cNvPr id="17" name="Subtítulo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pt-BR"/>
              <a:t>Clique para editar o estilo do subtítulo mestre</a:t>
            </a:r>
            <a:endParaRPr kumimoji="0" lang="en-US"/>
          </a:p>
        </p:txBody>
      </p:sp>
      <p:sp>
        <p:nvSpPr>
          <p:cNvPr id="30" name="Espaço Reservado para Data 29"/>
          <p:cNvSpPr>
            <a:spLocks noGrp="1"/>
          </p:cNvSpPr>
          <p:nvPr>
            <p:ph type="dt" sz="half" idx="10"/>
          </p:nvPr>
        </p:nvSpPr>
        <p:spPr/>
        <p:txBody>
          <a:bodyPr/>
          <a:lstStyle/>
          <a:p>
            <a:fld id="{40E603F1-E7CD-4DD0-9096-8F110DB809E2}" type="datetimeFigureOut">
              <a:rPr lang="pt-BR" smtClean="0"/>
              <a:pPr/>
              <a:t>18/02/2019</a:t>
            </a:fld>
            <a:endParaRPr lang="pt-BR"/>
          </a:p>
        </p:txBody>
      </p:sp>
      <p:sp>
        <p:nvSpPr>
          <p:cNvPr id="19" name="Espaço Reservado para Rodapé 18"/>
          <p:cNvSpPr>
            <a:spLocks noGrp="1"/>
          </p:cNvSpPr>
          <p:nvPr>
            <p:ph type="ftr" sz="quarter" idx="11"/>
          </p:nvPr>
        </p:nvSpPr>
        <p:spPr/>
        <p:txBody>
          <a:bodyPr/>
          <a:lstStyle/>
          <a:p>
            <a:endParaRPr lang="pt-BR"/>
          </a:p>
        </p:txBody>
      </p:sp>
      <p:sp>
        <p:nvSpPr>
          <p:cNvPr id="27" name="Espaço Reservado para Número de Slide 26"/>
          <p:cNvSpPr>
            <a:spLocks noGrp="1"/>
          </p:cNvSpPr>
          <p:nvPr>
            <p:ph type="sldNum" sz="quarter" idx="12"/>
          </p:nvPr>
        </p:nvSpPr>
        <p:spPr/>
        <p:txBody>
          <a:bodyPr/>
          <a:lstStyle/>
          <a:p>
            <a:fld id="{27AB66BF-61B5-4906-98FA-3997D47D6F50}" type="slidenum">
              <a:rPr lang="pt-BR" smtClean="0"/>
              <a:pPr/>
              <a:t>‹nº›</a:t>
            </a:fld>
            <a:endParaRPr lang="pt-B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a:t>Clique para editar o estilo do título mestre</a:t>
            </a:r>
            <a:endParaRPr kumimoji="0" lang="en-US"/>
          </a:p>
        </p:txBody>
      </p:sp>
      <p:sp>
        <p:nvSpPr>
          <p:cNvPr id="3" name="Espaço Reservado para Texto Vertical 2"/>
          <p:cNvSpPr>
            <a:spLocks noGrp="1"/>
          </p:cNvSpPr>
          <p:nvPr>
            <p:ph type="body" orient="vert" idx="1"/>
          </p:nvPr>
        </p:nvSpPr>
        <p:spPr/>
        <p:txBody>
          <a:bodyPr vert="eaVert"/>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4" name="Espaço Reservado para Data 3"/>
          <p:cNvSpPr>
            <a:spLocks noGrp="1"/>
          </p:cNvSpPr>
          <p:nvPr>
            <p:ph type="dt" sz="half" idx="10"/>
          </p:nvPr>
        </p:nvSpPr>
        <p:spPr/>
        <p:txBody>
          <a:bodyPr/>
          <a:lstStyle/>
          <a:p>
            <a:fld id="{40E603F1-E7CD-4DD0-9096-8F110DB809E2}" type="datetimeFigureOut">
              <a:rPr lang="pt-BR" smtClean="0"/>
              <a:pPr/>
              <a:t>18/02/2019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7AB66BF-61B5-4906-98FA-3997D47D6F50}" type="slidenum">
              <a:rPr lang="pt-BR" smtClean="0"/>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914401"/>
            <a:ext cx="2057400" cy="5211763"/>
          </a:xfrm>
        </p:spPr>
        <p:txBody>
          <a:bodyPr vert="eaVert"/>
          <a:lstStyle/>
          <a:p>
            <a:r>
              <a:rPr kumimoji="0" lang="pt-BR"/>
              <a:t>Clique para editar o estilo do título mestre</a:t>
            </a:r>
            <a:endParaRPr kumimoji="0" lang="en-US"/>
          </a:p>
        </p:txBody>
      </p:sp>
      <p:sp>
        <p:nvSpPr>
          <p:cNvPr id="3" name="Espaço Reservado para Texto Vertical 2"/>
          <p:cNvSpPr>
            <a:spLocks noGrp="1"/>
          </p:cNvSpPr>
          <p:nvPr>
            <p:ph type="body" orient="vert" idx="1"/>
          </p:nvPr>
        </p:nvSpPr>
        <p:spPr>
          <a:xfrm>
            <a:off x="457200" y="914401"/>
            <a:ext cx="6019800" cy="5211763"/>
          </a:xfrm>
        </p:spPr>
        <p:txBody>
          <a:bodyPr vert="eaVert"/>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4" name="Espaço Reservado para Data 3"/>
          <p:cNvSpPr>
            <a:spLocks noGrp="1"/>
          </p:cNvSpPr>
          <p:nvPr>
            <p:ph type="dt" sz="half" idx="10"/>
          </p:nvPr>
        </p:nvSpPr>
        <p:spPr/>
        <p:txBody>
          <a:bodyPr/>
          <a:lstStyle/>
          <a:p>
            <a:fld id="{40E603F1-E7CD-4DD0-9096-8F110DB809E2}" type="datetimeFigureOut">
              <a:rPr lang="pt-BR" smtClean="0"/>
              <a:pPr/>
              <a:t>18/02/2019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7AB66BF-61B5-4906-98FA-3997D47D6F50}" type="slidenum">
              <a:rPr lang="pt-BR" smtClean="0"/>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a:t>Clique para editar o estilo do título mestre</a:t>
            </a:r>
            <a:endParaRPr kumimoji="0" lang="en-US"/>
          </a:p>
        </p:txBody>
      </p:sp>
      <p:sp>
        <p:nvSpPr>
          <p:cNvPr id="3" name="Espaço Reservado para Conteúdo 2"/>
          <p:cNvSpPr>
            <a:spLocks noGrp="1"/>
          </p:cNvSpPr>
          <p:nvPr>
            <p:ph idx="1"/>
          </p:nvPr>
        </p:nvSpPr>
        <p:spPr/>
        <p:txBody>
          <a:bodyPr/>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4" name="Espaço Reservado para Data 3"/>
          <p:cNvSpPr>
            <a:spLocks noGrp="1"/>
          </p:cNvSpPr>
          <p:nvPr>
            <p:ph type="dt" sz="half" idx="10"/>
          </p:nvPr>
        </p:nvSpPr>
        <p:spPr/>
        <p:txBody>
          <a:bodyPr/>
          <a:lstStyle/>
          <a:p>
            <a:fld id="{40E603F1-E7CD-4DD0-9096-8F110DB809E2}" type="datetimeFigureOut">
              <a:rPr lang="pt-BR" smtClean="0"/>
              <a:pPr/>
              <a:t>18/02/2019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7AB66BF-61B5-4906-98FA-3997D47D6F50}" type="slidenum">
              <a:rPr lang="pt-BR" smtClean="0"/>
              <a:pPr/>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bg>
      <p:bgRef idx="1002">
        <a:schemeClr val="bg2"/>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pt-BR"/>
              <a:t>Clique para editar o estilo do título mestre</a:t>
            </a:r>
            <a:endParaRPr kumimoji="0" lang="en-US"/>
          </a:p>
        </p:txBody>
      </p:sp>
      <p:sp>
        <p:nvSpPr>
          <p:cNvPr id="3" name="Espaço Reservado para Texto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pt-BR"/>
              <a:t>Clique para editar os estilos do texto mestre</a:t>
            </a:r>
          </a:p>
        </p:txBody>
      </p:sp>
      <p:sp>
        <p:nvSpPr>
          <p:cNvPr id="4" name="Espaço Reservado para Data 3"/>
          <p:cNvSpPr>
            <a:spLocks noGrp="1"/>
          </p:cNvSpPr>
          <p:nvPr>
            <p:ph type="dt" sz="half" idx="10"/>
          </p:nvPr>
        </p:nvSpPr>
        <p:spPr/>
        <p:txBody>
          <a:bodyPr/>
          <a:lstStyle/>
          <a:p>
            <a:fld id="{40E603F1-E7CD-4DD0-9096-8F110DB809E2}" type="datetimeFigureOut">
              <a:rPr lang="pt-BR" smtClean="0"/>
              <a:pPr/>
              <a:t>18/02/2019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7AB66BF-61B5-4906-98FA-3997D47D6F50}" type="slidenum">
              <a:rPr lang="pt-BR" smtClean="0"/>
              <a:pPr/>
              <a:t>‹nº›</a:t>
            </a:fld>
            <a:endParaRPr lang="pt-B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704088"/>
            <a:ext cx="8229600" cy="1143000"/>
          </a:xfrm>
        </p:spPr>
        <p:txBody>
          <a:bodyPr/>
          <a:lstStyle/>
          <a:p>
            <a:r>
              <a:rPr kumimoji="0" lang="pt-BR"/>
              <a:t>Clique para editar o estilo do título mestre</a:t>
            </a:r>
            <a:endParaRPr kumimoji="0" lang="en-US"/>
          </a:p>
        </p:txBody>
      </p:sp>
      <p:sp>
        <p:nvSpPr>
          <p:cNvPr id="3" name="Espaço Reservado para Conteúdo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4" name="Espaço Reservado para Conteúdo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5" name="Espaço Reservado para Data 4"/>
          <p:cNvSpPr>
            <a:spLocks noGrp="1"/>
          </p:cNvSpPr>
          <p:nvPr>
            <p:ph type="dt" sz="half" idx="10"/>
          </p:nvPr>
        </p:nvSpPr>
        <p:spPr/>
        <p:txBody>
          <a:bodyPr/>
          <a:lstStyle/>
          <a:p>
            <a:fld id="{40E603F1-E7CD-4DD0-9096-8F110DB809E2}" type="datetimeFigureOut">
              <a:rPr lang="pt-BR" smtClean="0"/>
              <a:pPr/>
              <a:t>18/02/2019</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7AB66BF-61B5-4906-98FA-3997D47D6F50}" type="slidenum">
              <a:rPr lang="pt-BR" smtClean="0"/>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704088"/>
            <a:ext cx="8229600" cy="1143000"/>
          </a:xfrm>
        </p:spPr>
        <p:txBody>
          <a:bodyPr tIns="45720" anchor="b"/>
          <a:lstStyle>
            <a:lvl1pPr>
              <a:defRPr/>
            </a:lvl1pPr>
          </a:lstStyle>
          <a:p>
            <a:r>
              <a:rPr kumimoji="0" lang="pt-BR"/>
              <a:t>Clique para editar o estilo do título mestre</a:t>
            </a:r>
            <a:endParaRPr kumimoji="0" lang="en-US"/>
          </a:p>
        </p:txBody>
      </p:sp>
      <p:sp>
        <p:nvSpPr>
          <p:cNvPr id="3" name="Espaço Reservado para Texto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pt-BR"/>
              <a:t>Clique para editar os estilos do texto mestre</a:t>
            </a:r>
          </a:p>
        </p:txBody>
      </p:sp>
      <p:sp>
        <p:nvSpPr>
          <p:cNvPr id="4" name="Espaço Reservado para Texto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pt-BR"/>
              <a:t>Clique para editar os estilos do texto mestre</a:t>
            </a:r>
          </a:p>
        </p:txBody>
      </p:sp>
      <p:sp>
        <p:nvSpPr>
          <p:cNvPr id="5" name="Espaço Reservado para Conteúdo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6" name="Espaço Reservado para Conteúdo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7" name="Espaço Reservado para Data 6"/>
          <p:cNvSpPr>
            <a:spLocks noGrp="1"/>
          </p:cNvSpPr>
          <p:nvPr>
            <p:ph type="dt" sz="half" idx="10"/>
          </p:nvPr>
        </p:nvSpPr>
        <p:spPr/>
        <p:txBody>
          <a:bodyPr/>
          <a:lstStyle/>
          <a:p>
            <a:fld id="{40E603F1-E7CD-4DD0-9096-8F110DB809E2}" type="datetimeFigureOut">
              <a:rPr lang="pt-BR" smtClean="0"/>
              <a:pPr/>
              <a:t>18/02/2019</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7AB66BF-61B5-4906-98FA-3997D47D6F50}" type="slidenum">
              <a:rPr lang="pt-BR" smtClean="0"/>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pt-BR"/>
              <a:t>Clique para editar o estilo do título mestre</a:t>
            </a:r>
            <a:endParaRPr kumimoji="0" lang="en-US"/>
          </a:p>
        </p:txBody>
      </p:sp>
      <p:sp>
        <p:nvSpPr>
          <p:cNvPr id="3" name="Espaço Reservado para Data 2"/>
          <p:cNvSpPr>
            <a:spLocks noGrp="1"/>
          </p:cNvSpPr>
          <p:nvPr>
            <p:ph type="dt" sz="half" idx="10"/>
          </p:nvPr>
        </p:nvSpPr>
        <p:spPr/>
        <p:txBody>
          <a:bodyPr/>
          <a:lstStyle/>
          <a:p>
            <a:fld id="{40E603F1-E7CD-4DD0-9096-8F110DB809E2}" type="datetimeFigureOut">
              <a:rPr lang="pt-BR" smtClean="0"/>
              <a:pPr/>
              <a:t>18/02/2019</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7AB66BF-61B5-4906-98FA-3997D47D6F50}" type="slidenum">
              <a:rPr lang="pt-BR" smtClean="0"/>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40E603F1-E7CD-4DD0-9096-8F110DB809E2}" type="datetimeFigureOut">
              <a:rPr lang="pt-BR" smtClean="0"/>
              <a:pPr/>
              <a:t>18/02/2019</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7AB66BF-61B5-4906-98FA-3997D47D6F50}" type="slidenum">
              <a:rPr lang="pt-BR" smtClean="0"/>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pt-BR"/>
              <a:t>Clique para editar o estilo do título mestre</a:t>
            </a:r>
            <a:endParaRPr kumimoji="0" lang="en-US"/>
          </a:p>
        </p:txBody>
      </p:sp>
      <p:sp>
        <p:nvSpPr>
          <p:cNvPr id="3" name="Espaço Reservado para Texto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pt-BR"/>
              <a:t>Clique para editar os estilos do texto mestre</a:t>
            </a:r>
          </a:p>
        </p:txBody>
      </p:sp>
      <p:sp>
        <p:nvSpPr>
          <p:cNvPr id="4" name="Espaço Reservado para Conteúdo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5" name="Espaço Reservado para Data 4"/>
          <p:cNvSpPr>
            <a:spLocks noGrp="1"/>
          </p:cNvSpPr>
          <p:nvPr>
            <p:ph type="dt" sz="half" idx="10"/>
          </p:nvPr>
        </p:nvSpPr>
        <p:spPr/>
        <p:txBody>
          <a:bodyPr/>
          <a:lstStyle/>
          <a:p>
            <a:fld id="{40E603F1-E7CD-4DD0-9096-8F110DB809E2}" type="datetimeFigureOut">
              <a:rPr lang="pt-BR" smtClean="0"/>
              <a:pPr/>
              <a:t>18/02/2019</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7AB66BF-61B5-4906-98FA-3997D47D6F50}" type="slidenum">
              <a:rPr lang="pt-BR" smtClean="0"/>
              <a:pPr/>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9" name="Retângulo com Único Canto Aparado e Arredondado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Triângulo retângulo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ítulo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pt-BR"/>
              <a:t>Clique para editar o estilo do título mestre</a:t>
            </a:r>
            <a:endParaRPr kumimoji="0" lang="en-US"/>
          </a:p>
        </p:txBody>
      </p:sp>
      <p:sp>
        <p:nvSpPr>
          <p:cNvPr id="4" name="Espaço Reservado para Texto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pt-BR"/>
              <a:t>Clique para editar os estilos do texto mestre</a:t>
            </a:r>
          </a:p>
        </p:txBody>
      </p:sp>
      <p:sp>
        <p:nvSpPr>
          <p:cNvPr id="5" name="Espaço Reservado para Data 4"/>
          <p:cNvSpPr>
            <a:spLocks noGrp="1"/>
          </p:cNvSpPr>
          <p:nvPr>
            <p:ph type="dt" sz="half" idx="10"/>
          </p:nvPr>
        </p:nvSpPr>
        <p:spPr/>
        <p:txBody>
          <a:bodyPr/>
          <a:lstStyle/>
          <a:p>
            <a:fld id="{40E603F1-E7CD-4DD0-9096-8F110DB809E2}" type="datetimeFigureOut">
              <a:rPr lang="pt-BR" smtClean="0"/>
              <a:pPr/>
              <a:t>18/02/2019</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a:xfrm>
            <a:off x="8077200" y="6356350"/>
            <a:ext cx="609600" cy="365125"/>
          </a:xfrm>
        </p:spPr>
        <p:txBody>
          <a:bodyPr/>
          <a:lstStyle/>
          <a:p>
            <a:fld id="{27AB66BF-61B5-4906-98FA-3997D47D6F50}" type="slidenum">
              <a:rPr lang="pt-BR" smtClean="0"/>
              <a:pPr/>
              <a:t>‹nº›</a:t>
            </a:fld>
            <a:endParaRPr lang="pt-BR"/>
          </a:p>
        </p:txBody>
      </p:sp>
      <p:sp>
        <p:nvSpPr>
          <p:cNvPr id="3" name="Espaço Reservado para Imagem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pt-BR"/>
              <a:t>Clique no ícone para adicionar uma imagem</a:t>
            </a:r>
            <a:endParaRPr kumimoji="0" lang="en-US" dirty="0"/>
          </a:p>
        </p:txBody>
      </p:sp>
      <p:sp>
        <p:nvSpPr>
          <p:cNvPr id="10" name="Forma livre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orma livre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orma livre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orma livre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Espaço Reservado para Título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pt-BR"/>
              <a:t>Clique para editar o estilo do título mestre</a:t>
            </a:r>
            <a:endParaRPr kumimoji="0" lang="en-US"/>
          </a:p>
        </p:txBody>
      </p:sp>
      <p:sp>
        <p:nvSpPr>
          <p:cNvPr id="30" name="Espaço Reservado para Texto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pt-BR"/>
              <a:t>Clique para editar os estilos do texto mestre</a:t>
            </a:r>
          </a:p>
          <a:p>
            <a:pPr lvl="1" eaLnBrk="1" latinLnBrk="0" hangingPunct="1"/>
            <a:r>
              <a:rPr kumimoji="0" lang="pt-BR"/>
              <a:t>Segundo nível</a:t>
            </a:r>
          </a:p>
          <a:p>
            <a:pPr lvl="2" eaLnBrk="1" latinLnBrk="0" hangingPunct="1"/>
            <a:r>
              <a:rPr kumimoji="0" lang="pt-BR"/>
              <a:t>Terceiro nível</a:t>
            </a:r>
          </a:p>
          <a:p>
            <a:pPr lvl="3" eaLnBrk="1" latinLnBrk="0" hangingPunct="1"/>
            <a:r>
              <a:rPr kumimoji="0" lang="pt-BR"/>
              <a:t>Quarto nível</a:t>
            </a:r>
          </a:p>
          <a:p>
            <a:pPr lvl="4" eaLnBrk="1" latinLnBrk="0" hangingPunct="1"/>
            <a:r>
              <a:rPr kumimoji="0" lang="pt-BR"/>
              <a:t>Quinto nível</a:t>
            </a:r>
            <a:endParaRPr kumimoji="0" lang="en-US"/>
          </a:p>
        </p:txBody>
      </p:sp>
      <p:sp>
        <p:nvSpPr>
          <p:cNvPr id="10" name="Espaço Reservado para Data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0E603F1-E7CD-4DD0-9096-8F110DB809E2}" type="datetimeFigureOut">
              <a:rPr lang="pt-BR" smtClean="0"/>
              <a:pPr/>
              <a:t>18/02/2019</a:t>
            </a:fld>
            <a:endParaRPr lang="pt-BR"/>
          </a:p>
        </p:txBody>
      </p:sp>
      <p:sp>
        <p:nvSpPr>
          <p:cNvPr id="22" name="Espaço Reservado para Rodapé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pt-BR"/>
          </a:p>
        </p:txBody>
      </p:sp>
      <p:sp>
        <p:nvSpPr>
          <p:cNvPr id="18" name="Espaço Reservado para Número de Slide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27AB66BF-61B5-4906-98FA-3997D47D6F50}" type="slidenum">
              <a:rPr lang="pt-BR" smtClean="0"/>
              <a:pPr/>
              <a:t>‹nº›</a:t>
            </a:fld>
            <a:endParaRPr lang="pt-BR"/>
          </a:p>
        </p:txBody>
      </p:sp>
      <p:grpSp>
        <p:nvGrpSpPr>
          <p:cNvPr id="2" name="Grupo 1"/>
          <p:cNvGrpSpPr/>
          <p:nvPr/>
        </p:nvGrpSpPr>
        <p:grpSpPr>
          <a:xfrm>
            <a:off x="-19017" y="202408"/>
            <a:ext cx="9180548" cy="649224"/>
            <a:chOff x="-19045" y="216550"/>
            <a:chExt cx="9180548" cy="649224"/>
          </a:xfrm>
        </p:grpSpPr>
        <p:sp>
          <p:nvSpPr>
            <p:cNvPr id="12" name="Forma livre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orma livre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a:t>Preço de software</a:t>
            </a:r>
          </a:p>
        </p:txBody>
      </p:sp>
      <p:sp>
        <p:nvSpPr>
          <p:cNvPr id="3" name="Subtítulo 2"/>
          <p:cNvSpPr>
            <a:spLocks noGrp="1"/>
          </p:cNvSpPr>
          <p:nvPr>
            <p:ph type="subTitle" idx="1"/>
          </p:nvPr>
        </p:nvSpPr>
        <p:spPr/>
        <p:txBody>
          <a:bodyPr/>
          <a:lstStyle/>
          <a:p>
            <a:r>
              <a:rPr lang="pt-BR" dirty="0"/>
              <a:t>Análise e Projeto de Sistemas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effectLst>
                  <a:outerShdw blurRad="38100" dist="38100" dir="2700000" algn="tl">
                    <a:srgbClr val="000000">
                      <a:alpha val="43137"/>
                    </a:srgbClr>
                  </a:outerShdw>
                </a:effectLst>
              </a:rPr>
              <a:t>Além do custo... </a:t>
            </a:r>
          </a:p>
        </p:txBody>
      </p:sp>
      <p:sp>
        <p:nvSpPr>
          <p:cNvPr id="3" name="Espaço Reservado para Conteúdo 2"/>
          <p:cNvSpPr>
            <a:spLocks noGrp="1"/>
          </p:cNvSpPr>
          <p:nvPr>
            <p:ph idx="1"/>
          </p:nvPr>
        </p:nvSpPr>
        <p:spPr/>
        <p:txBody>
          <a:bodyPr/>
          <a:lstStyle/>
          <a:p>
            <a:pPr>
              <a:buNone/>
            </a:pPr>
            <a:r>
              <a:rPr lang="pt-BR" dirty="0"/>
              <a:t>	É interessante saber o Valor Percebido do seu produto.</a:t>
            </a:r>
          </a:p>
          <a:p>
            <a:pPr>
              <a:buNone/>
            </a:pPr>
            <a:r>
              <a:rPr lang="pt-BR" dirty="0"/>
              <a:t>	</a:t>
            </a:r>
          </a:p>
          <a:p>
            <a:pPr>
              <a:buNone/>
            </a:pPr>
            <a:r>
              <a:rPr lang="pt-BR" dirty="0"/>
              <a:t>	O que é Valor Percebido?</a:t>
            </a:r>
          </a:p>
          <a:p>
            <a:pPr>
              <a:buNone/>
            </a:pPr>
            <a:r>
              <a:rPr lang="pt-BR" dirty="0"/>
              <a:t>	</a:t>
            </a:r>
          </a:p>
          <a:p>
            <a:pPr>
              <a:buNone/>
            </a:pPr>
            <a:r>
              <a:rPr lang="pt-BR" dirty="0"/>
              <a:t>		Todas funcionalidades indiretas e serviços pode se agregar ao seu projeto, como, quanto o cliente vai economizar  com a ferramenta, o suporte técnico, funcionalidades extras (atualizações via internet).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effectLst>
                  <a:outerShdw blurRad="38100" dist="38100" dir="2700000" algn="tl">
                    <a:srgbClr val="000000">
                      <a:alpha val="43137"/>
                    </a:srgbClr>
                  </a:outerShdw>
                </a:effectLst>
              </a:rPr>
              <a:t>Portanto</a:t>
            </a:r>
          </a:p>
        </p:txBody>
      </p:sp>
      <p:sp>
        <p:nvSpPr>
          <p:cNvPr id="3" name="Espaço Reservado para Conteúdo 2"/>
          <p:cNvSpPr>
            <a:spLocks noGrp="1"/>
          </p:cNvSpPr>
          <p:nvPr>
            <p:ph idx="1"/>
          </p:nvPr>
        </p:nvSpPr>
        <p:spPr/>
        <p:txBody>
          <a:bodyPr>
            <a:normAutofit/>
          </a:bodyPr>
          <a:lstStyle/>
          <a:p>
            <a:pPr algn="ctr">
              <a:buNone/>
            </a:pPr>
            <a:r>
              <a:rPr lang="pt-BR" sz="2800" b="1" dirty="0"/>
              <a:t>Preço = Valor Percebido</a:t>
            </a:r>
          </a:p>
          <a:p>
            <a:pPr algn="ctr">
              <a:buNone/>
            </a:pPr>
            <a:r>
              <a:rPr lang="pt-BR" sz="2800" b="1" dirty="0"/>
              <a:t>Valor Percebido = Custo + Lucro</a:t>
            </a:r>
          </a:p>
          <a:p>
            <a:pPr>
              <a:buNone/>
            </a:pPr>
            <a:endParaRPr lang="pt-BR" dirty="0"/>
          </a:p>
          <a:p>
            <a:pPr>
              <a:buNone/>
            </a:pPr>
            <a:r>
              <a:rPr lang="pt-BR" dirty="0"/>
              <a:t>Tome cuidado pois:</a:t>
            </a:r>
          </a:p>
          <a:p>
            <a:pPr>
              <a:buNone/>
            </a:pPr>
            <a:r>
              <a:rPr lang="pt-BR" dirty="0"/>
              <a:t>Se o Valor Percebido &lt; Custo</a:t>
            </a:r>
          </a:p>
          <a:p>
            <a:pPr lvl="1"/>
            <a:r>
              <a:rPr lang="pt-BR" dirty="0"/>
              <a:t>	Analise futuros usos do software</a:t>
            </a:r>
          </a:p>
          <a:p>
            <a:pPr lvl="1"/>
            <a:r>
              <a:rPr lang="pt-BR" dirty="0"/>
              <a:t>	Tente aumentar o Valor Percebido</a:t>
            </a:r>
          </a:p>
          <a:p>
            <a:pPr lvl="1"/>
            <a:r>
              <a:rPr lang="pt-BR" dirty="0"/>
              <a:t>	Tente diminuir Custo</a:t>
            </a:r>
          </a:p>
          <a:p>
            <a:pPr>
              <a:buNone/>
            </a:pPr>
            <a:r>
              <a:rPr lang="pt-BR" dirty="0"/>
              <a:t>Busque sempre Valor Percebido &gt; Custo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57224" y="500042"/>
            <a:ext cx="5072098" cy="846158"/>
          </a:xfrm>
        </p:spPr>
        <p:txBody>
          <a:bodyPr/>
          <a:lstStyle/>
          <a:p>
            <a:r>
              <a:rPr lang="pt-BR" b="1" dirty="0">
                <a:effectLst>
                  <a:outerShdw blurRad="38100" dist="38100" dir="2700000" algn="tl">
                    <a:srgbClr val="000000">
                      <a:alpha val="43137"/>
                    </a:srgbClr>
                  </a:outerShdw>
                </a:effectLst>
              </a:rPr>
              <a:t>Em resumo...</a:t>
            </a:r>
          </a:p>
        </p:txBody>
      </p:sp>
      <p:sp>
        <p:nvSpPr>
          <p:cNvPr id="3" name="Espaço Reservado para Conteúdo 2"/>
          <p:cNvSpPr>
            <a:spLocks noGrp="1"/>
          </p:cNvSpPr>
          <p:nvPr>
            <p:ph idx="1"/>
          </p:nvPr>
        </p:nvSpPr>
        <p:spPr>
          <a:xfrm>
            <a:off x="457200" y="1660531"/>
            <a:ext cx="8229600" cy="4840303"/>
          </a:xfrm>
        </p:spPr>
        <p:txBody>
          <a:bodyPr>
            <a:normAutofit fontScale="77500" lnSpcReduction="20000"/>
          </a:bodyPr>
          <a:lstStyle/>
          <a:p>
            <a:pPr algn="ctr">
              <a:buNone/>
            </a:pPr>
            <a:r>
              <a:rPr lang="pt-BR" sz="2800" dirty="0"/>
              <a:t>Estime  a quantidade de horas trabalhadas no projeto, </a:t>
            </a:r>
          </a:p>
          <a:p>
            <a:pPr algn="ctr">
              <a:buNone/>
            </a:pPr>
            <a:r>
              <a:rPr lang="pt-BR" sz="2800" dirty="0"/>
              <a:t>(analise, desenvolvimento, teste, manutenção)</a:t>
            </a:r>
          </a:p>
          <a:p>
            <a:pPr algn="ctr">
              <a:buNone/>
            </a:pPr>
            <a:r>
              <a:rPr lang="pt-BR" sz="2800" dirty="0"/>
              <a:t>lembre-se da margem de erro </a:t>
            </a:r>
          </a:p>
          <a:p>
            <a:pPr algn="ctr">
              <a:buNone/>
            </a:pPr>
            <a:r>
              <a:rPr lang="pt-BR" sz="2800" b="1" dirty="0"/>
              <a:t> + </a:t>
            </a:r>
          </a:p>
          <a:p>
            <a:pPr algn="ctr">
              <a:buNone/>
            </a:pPr>
            <a:r>
              <a:rPr lang="pt-BR" sz="2800" dirty="0"/>
              <a:t>horas trabalhadas em partes reutilizáveis de outros projetos antigos </a:t>
            </a:r>
          </a:p>
          <a:p>
            <a:pPr algn="ctr">
              <a:buNone/>
            </a:pPr>
            <a:r>
              <a:rPr lang="pt-BR" sz="2800" b="1" dirty="0"/>
              <a:t>x </a:t>
            </a:r>
          </a:p>
          <a:p>
            <a:pPr algn="ctr">
              <a:buNone/>
            </a:pPr>
            <a:r>
              <a:rPr lang="pt-BR" sz="2800" dirty="0"/>
              <a:t>custo da hora </a:t>
            </a:r>
          </a:p>
          <a:p>
            <a:pPr algn="ctr">
              <a:buNone/>
            </a:pPr>
            <a:r>
              <a:rPr lang="pt-BR" sz="2800" b="1" dirty="0"/>
              <a:t>+  </a:t>
            </a:r>
          </a:p>
          <a:p>
            <a:pPr algn="ctr">
              <a:buNone/>
            </a:pPr>
            <a:r>
              <a:rPr lang="pt-BR" sz="2800" dirty="0"/>
              <a:t>média estipulada de recursos utilizados </a:t>
            </a:r>
          </a:p>
          <a:p>
            <a:pPr algn="ctr">
              <a:buNone/>
            </a:pPr>
            <a:r>
              <a:rPr lang="pt-BR" sz="2800" dirty="0"/>
              <a:t>( locação de máquina(s), energia, café, locomoção, etc.) </a:t>
            </a:r>
          </a:p>
          <a:p>
            <a:pPr algn="ctr">
              <a:buNone/>
            </a:pPr>
            <a:r>
              <a:rPr lang="pt-BR" sz="2800" b="1" dirty="0"/>
              <a:t>+</a:t>
            </a:r>
            <a:r>
              <a:rPr lang="pt-BR" sz="2800" dirty="0"/>
              <a:t> </a:t>
            </a:r>
          </a:p>
          <a:p>
            <a:pPr algn="ctr">
              <a:buNone/>
            </a:pPr>
            <a:r>
              <a:rPr lang="pt-BR" sz="2800" dirty="0"/>
              <a:t>média do tempo de treinamento após venda do software </a:t>
            </a:r>
          </a:p>
          <a:p>
            <a:pPr algn="ctr">
              <a:buNone/>
            </a:pPr>
            <a:r>
              <a:rPr lang="pt-BR" sz="2800" b="1" dirty="0"/>
              <a:t>-</a:t>
            </a:r>
          </a:p>
          <a:p>
            <a:pPr algn="ctr">
              <a:buNone/>
            </a:pPr>
            <a:r>
              <a:rPr lang="pt-BR" sz="2800" dirty="0"/>
              <a:t> desconto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AE401E-8B3C-4E07-8BE6-78A408A14248}"/>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57A969E5-EF80-4DA3-A53D-FCB4CF1BB4FD}"/>
              </a:ext>
            </a:extLst>
          </p:cNvPr>
          <p:cNvSpPr>
            <a:spLocks noGrp="1"/>
          </p:cNvSpPr>
          <p:nvPr>
            <p:ph idx="1"/>
          </p:nvPr>
        </p:nvSpPr>
        <p:spPr/>
        <p:txBody>
          <a:bodyPr>
            <a:normAutofit fontScale="92500" lnSpcReduction="20000"/>
          </a:bodyPr>
          <a:lstStyle/>
          <a:p>
            <a:r>
              <a:rPr lang="pt-BR" altLang="pt-BR" sz="2800" dirty="0">
                <a:latin typeface="Garamond" panose="02020404030301010803" pitchFamily="18" charset="0"/>
                <a:cs typeface="Times New Roman" panose="02020603050405020304" pitchFamily="18" charset="0"/>
              </a:rPr>
              <a:t>O sr. Carlos é o dono de uma pequena rede de supermercados na cidade nordestina de Juazeiro do Norte (CE). Tendo começado com um único armazém, há 10 anos, ele ainda controla de forma manual todo o seu negócio. Por influência dos filhos, e por conta do crescimento da empresa, ele decidiu informatizar os processos administrativos (folha de pagamento, contas a pagar, contas a receber, contabilidade, etc.) da sua rede de mercados, contratando para isso a empresa Soft e Hard. No entanto, o sr. Carlos não tem muitos conhecimentos sobre informática, e possui apenas uma vaga </a:t>
            </a:r>
            <a:r>
              <a:rPr lang="pt-BR" altLang="pt-BR" sz="2800" dirty="0" err="1">
                <a:latin typeface="Garamond" panose="02020404030301010803" pitchFamily="18" charset="0"/>
                <a:cs typeface="Times New Roman" panose="02020603050405020304" pitchFamily="18" charset="0"/>
              </a:rPr>
              <a:t>idéia</a:t>
            </a:r>
            <a:r>
              <a:rPr lang="pt-BR" altLang="pt-BR" sz="2800" dirty="0">
                <a:latin typeface="Garamond" panose="02020404030301010803" pitchFamily="18" charset="0"/>
                <a:cs typeface="Times New Roman" panose="02020603050405020304" pitchFamily="18" charset="0"/>
              </a:rPr>
              <a:t> de como o computador pode ajudá-lo e de que informações ele pode extrair para ajudá-lo a gerenciar o seu negócio. </a:t>
            </a:r>
          </a:p>
          <a:p>
            <a:pPr marL="0" indent="0">
              <a:buNone/>
            </a:pPr>
            <a:endParaRPr lang="pt-BR" altLang="pt-BR" sz="2800" dirty="0">
              <a:latin typeface="Garamond" panose="02020404030301010803" pitchFamily="18" charset="0"/>
              <a:cs typeface="Times New Roman" panose="02020603050405020304" pitchFamily="18" charset="0"/>
            </a:endParaRPr>
          </a:p>
          <a:p>
            <a:endParaRPr lang="pt-BR" dirty="0"/>
          </a:p>
        </p:txBody>
      </p:sp>
    </p:spTree>
    <p:extLst>
      <p:ext uri="{BB962C8B-B14F-4D97-AF65-F5344CB8AC3E}">
        <p14:creationId xmlns:p14="http://schemas.microsoft.com/office/powerpoint/2010/main" val="1361915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a:t>Bom trabalho</a:t>
            </a:r>
          </a:p>
        </p:txBody>
      </p:sp>
      <p:sp>
        <p:nvSpPr>
          <p:cNvPr id="3" name="Subtítulo 2"/>
          <p:cNvSpPr>
            <a:spLocks noGrp="1"/>
          </p:cNvSpPr>
          <p:nvPr>
            <p:ph type="subTitle" idx="1"/>
          </p:nvPr>
        </p:nvSpPr>
        <p:spPr/>
        <p:txBody>
          <a:bodyPr/>
          <a:lstStyle/>
          <a:p>
            <a:r>
              <a:rPr lang="pt-BR" dirty="0"/>
              <a:t>Prof. Eduardo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effectLst>
                  <a:outerShdw blurRad="38100" dist="38100" dir="2700000" algn="tl">
                    <a:srgbClr val="000000">
                      <a:alpha val="43137"/>
                    </a:srgbClr>
                  </a:outerShdw>
                </a:effectLst>
              </a:rPr>
              <a:t>Conteúdo</a:t>
            </a:r>
          </a:p>
        </p:txBody>
      </p:sp>
      <p:sp>
        <p:nvSpPr>
          <p:cNvPr id="3" name="Espaço Reservado para Conteúdo 2"/>
          <p:cNvSpPr>
            <a:spLocks noGrp="1"/>
          </p:cNvSpPr>
          <p:nvPr>
            <p:ph idx="1"/>
          </p:nvPr>
        </p:nvSpPr>
        <p:spPr/>
        <p:txBody>
          <a:bodyPr/>
          <a:lstStyle/>
          <a:p>
            <a:pPr>
              <a:buNone/>
            </a:pPr>
            <a:r>
              <a:rPr lang="pt-BR" dirty="0"/>
              <a:t>Nesta aula teremos dicas de:</a:t>
            </a:r>
          </a:p>
          <a:p>
            <a:pPr>
              <a:buNone/>
            </a:pPr>
            <a:endParaRPr lang="pt-BR" dirty="0"/>
          </a:p>
          <a:p>
            <a:pPr>
              <a:buNone/>
            </a:pPr>
            <a:r>
              <a:rPr lang="pt-BR" dirty="0"/>
              <a:t>	Como calcular o preço para vender um serviço de desenvolvimento de software.</a:t>
            </a:r>
          </a:p>
          <a:p>
            <a:pPr>
              <a:buNone/>
            </a:pPr>
            <a:r>
              <a:rPr lang="pt-BR" dirty="0"/>
              <a:t>	</a:t>
            </a:r>
          </a:p>
          <a:p>
            <a:pPr>
              <a:buNone/>
            </a:pPr>
            <a:endParaRPr lang="pt-B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620688"/>
            <a:ext cx="8229600" cy="864096"/>
          </a:xfrm>
        </p:spPr>
        <p:txBody>
          <a:bodyPr>
            <a:normAutofit/>
          </a:bodyPr>
          <a:lstStyle/>
          <a:p>
            <a:pPr algn="ctr"/>
            <a:r>
              <a:rPr lang="pt-BR" dirty="0"/>
              <a:t>Qual o valor do serviço???</a:t>
            </a:r>
          </a:p>
        </p:txBody>
      </p:sp>
      <p:pic>
        <p:nvPicPr>
          <p:cNvPr id="4" name="VID-20180404-WA0029">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5331" y="1628801"/>
            <a:ext cx="8787149" cy="4695800"/>
          </a:xfrm>
        </p:spPr>
      </p:pic>
    </p:spTree>
    <p:extLst>
      <p:ext uri="{BB962C8B-B14F-4D97-AF65-F5344CB8AC3E}">
        <p14:creationId xmlns:p14="http://schemas.microsoft.com/office/powerpoint/2010/main" val="13808938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effectLst>
                  <a:outerShdw blurRad="38100" dist="38100" dir="2700000" algn="tl">
                    <a:srgbClr val="000000">
                      <a:alpha val="43137"/>
                    </a:srgbClr>
                  </a:outerShdw>
                </a:effectLst>
              </a:rPr>
              <a:t>Requisitos de Sistemas</a:t>
            </a:r>
          </a:p>
        </p:txBody>
      </p:sp>
      <p:sp>
        <p:nvSpPr>
          <p:cNvPr id="3" name="Espaço Reservado para Conteúdo 2"/>
          <p:cNvSpPr>
            <a:spLocks noGrp="1"/>
          </p:cNvSpPr>
          <p:nvPr>
            <p:ph idx="1"/>
          </p:nvPr>
        </p:nvSpPr>
        <p:spPr/>
        <p:txBody>
          <a:bodyPr>
            <a:normAutofit/>
          </a:bodyPr>
          <a:lstStyle/>
          <a:p>
            <a:pPr>
              <a:buNone/>
            </a:pPr>
            <a:r>
              <a:rPr lang="pt-BR" dirty="0"/>
              <a:t>Para começar devemos identificar:</a:t>
            </a:r>
          </a:p>
          <a:p>
            <a:endParaRPr lang="pt-BR" dirty="0"/>
          </a:p>
          <a:p>
            <a:r>
              <a:rPr lang="pt-BR" dirty="0"/>
              <a:t>O que são requisitos funcionais?</a:t>
            </a:r>
          </a:p>
          <a:p>
            <a:pPr>
              <a:buNone/>
            </a:pPr>
            <a:r>
              <a:rPr lang="pt-BR" i="1" dirty="0"/>
              <a:t>		Definem as funções do sistema</a:t>
            </a:r>
          </a:p>
          <a:p>
            <a:pPr>
              <a:buNone/>
            </a:pPr>
            <a:endParaRPr lang="pt-BR" i="1" dirty="0"/>
          </a:p>
          <a:p>
            <a:r>
              <a:rPr lang="pt-BR" dirty="0"/>
              <a:t>O que são requisitos não – funcionais?</a:t>
            </a:r>
          </a:p>
          <a:p>
            <a:pPr>
              <a:buNone/>
            </a:pPr>
            <a:r>
              <a:rPr lang="pt-BR" i="1" dirty="0"/>
              <a:t>		Definem a qualidade do sistema</a:t>
            </a:r>
          </a:p>
          <a:p>
            <a:pPr>
              <a:buNone/>
            </a:pPr>
            <a:r>
              <a:rPr lang="pt-BR" dirty="0"/>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effectLst>
                  <a:outerShdw blurRad="38100" dist="38100" dir="2700000" algn="tl">
                    <a:srgbClr val="000000">
                      <a:alpha val="43137"/>
                    </a:srgbClr>
                  </a:outerShdw>
                </a:effectLst>
              </a:rPr>
              <a:t>Requisitos funcionais</a:t>
            </a:r>
          </a:p>
        </p:txBody>
      </p:sp>
      <p:sp>
        <p:nvSpPr>
          <p:cNvPr id="3" name="Espaço Reservado para Conteúdo 2"/>
          <p:cNvSpPr>
            <a:spLocks noGrp="1"/>
          </p:cNvSpPr>
          <p:nvPr>
            <p:ph idx="1"/>
          </p:nvPr>
        </p:nvSpPr>
        <p:spPr/>
        <p:txBody>
          <a:bodyPr/>
          <a:lstStyle/>
          <a:p>
            <a:pPr algn="just">
              <a:buNone/>
            </a:pPr>
            <a:r>
              <a:rPr lang="pt-BR" dirty="0"/>
              <a:t>	É a estrutura do software ou o conjunto de estruturas deste sistema, que engloba seus componentes, as propriedades visíveis destes componentes e o relacionamento entre eles.</a:t>
            </a:r>
          </a:p>
          <a:p>
            <a:pPr algn="just">
              <a:buNone/>
            </a:pPr>
            <a:endParaRPr lang="pt-BR" dirty="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76672"/>
            <a:ext cx="8229600" cy="970584"/>
          </a:xfrm>
        </p:spPr>
        <p:txBody>
          <a:bodyPr>
            <a:normAutofit/>
          </a:bodyPr>
          <a:lstStyle/>
          <a:p>
            <a:r>
              <a:rPr lang="pt-BR" b="1" dirty="0">
                <a:effectLst>
                  <a:outerShdw blurRad="38100" dist="38100" dir="2700000" algn="tl">
                    <a:srgbClr val="000000">
                      <a:alpha val="43137"/>
                    </a:srgbClr>
                  </a:outerShdw>
                </a:effectLst>
              </a:rPr>
              <a:t>Requisitos não-funcionais</a:t>
            </a:r>
          </a:p>
        </p:txBody>
      </p:sp>
      <p:sp>
        <p:nvSpPr>
          <p:cNvPr id="3" name="Espaço Reservado para Conteúdo 2"/>
          <p:cNvSpPr>
            <a:spLocks noGrp="1"/>
          </p:cNvSpPr>
          <p:nvPr>
            <p:ph idx="1"/>
          </p:nvPr>
        </p:nvSpPr>
        <p:spPr>
          <a:xfrm>
            <a:off x="457200" y="1556792"/>
            <a:ext cx="8229600" cy="3941792"/>
          </a:xfrm>
        </p:spPr>
        <p:txBody>
          <a:bodyPr>
            <a:normAutofit/>
          </a:bodyPr>
          <a:lstStyle/>
          <a:p>
            <a:pPr>
              <a:buNone/>
            </a:pPr>
            <a:r>
              <a:rPr lang="pt-BR" dirty="0"/>
              <a:t>	É qualidade do sistema e pode ser evidenciadas nas seguintes respostas:</a:t>
            </a:r>
          </a:p>
          <a:p>
            <a:pPr lvl="1"/>
            <a:r>
              <a:rPr lang="pt-BR" dirty="0"/>
              <a:t>Qual o tempo de resposta as consultas?</a:t>
            </a:r>
          </a:p>
          <a:p>
            <a:pPr lvl="1"/>
            <a:r>
              <a:rPr lang="pt-BR" dirty="0"/>
              <a:t>O sistema é robusto?</a:t>
            </a:r>
          </a:p>
          <a:p>
            <a:pPr lvl="1"/>
            <a:r>
              <a:rPr lang="pt-BR" dirty="0"/>
              <a:t>Quão escalável é o sistema?</a:t>
            </a:r>
          </a:p>
          <a:p>
            <a:pPr lvl="1">
              <a:buNone/>
            </a:pPr>
            <a:r>
              <a:rPr lang="pt-BR" dirty="0"/>
              <a:t>	Ou seja, os requisitos funcionais definem os requisitos não-funcionais.</a:t>
            </a:r>
          </a:p>
        </p:txBody>
      </p:sp>
      <p:pic>
        <p:nvPicPr>
          <p:cNvPr id="1030" name="Picture 6" descr="Resultado de imagem para foto de bolsa louis vuitton">
            <a:extLst>
              <a:ext uri="{FF2B5EF4-FFF2-40B4-BE49-F238E27FC236}">
                <a16:creationId xmlns:a16="http://schemas.microsoft.com/office/drawing/2014/main" id="{F32F4EE0-9320-4585-B3B8-D94D5363EC5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4869160"/>
            <a:ext cx="3168352" cy="16561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m para foto de ferrari">
            <a:extLst>
              <a:ext uri="{FF2B5EF4-FFF2-40B4-BE49-F238E27FC236}">
                <a16:creationId xmlns:a16="http://schemas.microsoft.com/office/drawing/2014/main" id="{B0F31578-2914-4F09-B98D-4873623411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4581128"/>
            <a:ext cx="3960440" cy="20162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additive="base">
                                        <p:cTn id="7" dur="500" fill="hold"/>
                                        <p:tgtEl>
                                          <p:spTgt spid="1030"/>
                                        </p:tgtEl>
                                        <p:attrNameLst>
                                          <p:attrName>ppt_x</p:attrName>
                                        </p:attrNameLst>
                                      </p:cBhvr>
                                      <p:tavLst>
                                        <p:tav tm="0">
                                          <p:val>
                                            <p:strVal val="#ppt_x"/>
                                          </p:val>
                                        </p:tav>
                                        <p:tav tm="100000">
                                          <p:val>
                                            <p:strVal val="#ppt_x"/>
                                          </p:val>
                                        </p:tav>
                                      </p:tavLst>
                                    </p:anim>
                                    <p:anim calcmode="lin" valueType="num">
                                      <p:cBhvr additive="base">
                                        <p:cTn id="8"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1032"/>
                                        </p:tgtEl>
                                        <p:attrNameLst>
                                          <p:attrName>style.visibility</p:attrName>
                                        </p:attrNameLst>
                                      </p:cBhvr>
                                      <p:to>
                                        <p:strVal val="visible"/>
                                      </p:to>
                                    </p:set>
                                    <p:animEffect transition="in" filter="randombar(horizontal)">
                                      <p:cBhvr>
                                        <p:cTn id="13"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1142992"/>
            <a:ext cx="8472518" cy="1143000"/>
          </a:xfrm>
        </p:spPr>
        <p:txBody>
          <a:bodyPr>
            <a:normAutofit fontScale="90000"/>
          </a:bodyPr>
          <a:lstStyle/>
          <a:p>
            <a:r>
              <a:rPr lang="pt-BR" b="1" dirty="0">
                <a:effectLst>
                  <a:outerShdw blurRad="38100" dist="38100" dir="2700000" algn="tl">
                    <a:srgbClr val="000000">
                      <a:alpha val="43137"/>
                    </a:srgbClr>
                  </a:outerShdw>
                </a:effectLst>
              </a:rPr>
              <a:t>Como compõem o preço de um software </a:t>
            </a:r>
          </a:p>
        </p:txBody>
      </p:sp>
      <p:sp>
        <p:nvSpPr>
          <p:cNvPr id="3" name="Espaço Reservado para Conteúdo 2"/>
          <p:cNvSpPr>
            <a:spLocks noGrp="1"/>
          </p:cNvSpPr>
          <p:nvPr>
            <p:ph idx="1"/>
          </p:nvPr>
        </p:nvSpPr>
        <p:spPr>
          <a:xfrm>
            <a:off x="457200" y="2754656"/>
            <a:ext cx="8229600" cy="3317550"/>
          </a:xfrm>
        </p:spPr>
        <p:txBody>
          <a:bodyPr/>
          <a:lstStyle/>
          <a:p>
            <a:pPr>
              <a:buNone/>
            </a:pPr>
            <a:r>
              <a:rPr lang="pt-BR" dirty="0"/>
              <a:t>	Nem sempre o cliente consegue perceber o que está por trás da interface. Na maioria das vezes, o cliente apenas consegue identificar conceitos simples como:</a:t>
            </a:r>
          </a:p>
          <a:p>
            <a:pPr>
              <a:buNone/>
            </a:pPr>
            <a:r>
              <a:rPr lang="pt-BR" dirty="0"/>
              <a:t>		Performance (rápido ou lento)</a:t>
            </a:r>
          </a:p>
          <a:p>
            <a:pPr>
              <a:buNone/>
            </a:pPr>
            <a:r>
              <a:rPr lang="pt-BR" dirty="0"/>
              <a:t>		Segurança (seguro ou inseguro)</a:t>
            </a:r>
          </a:p>
          <a:p>
            <a:pPr>
              <a:buNone/>
            </a:pPr>
            <a:r>
              <a:rPr lang="pt-BR" dirty="0"/>
              <a:t>		Tipo de Interface (web, celular, </a:t>
            </a:r>
            <a:r>
              <a:rPr lang="pt-BR" dirty="0" err="1"/>
              <a:t>etc</a:t>
            </a:r>
            <a:r>
              <a:rPr lang="pt-BR" dirty="0"/>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effectLst>
                  <a:outerShdw blurRad="38100" dist="38100" dir="2700000" algn="tl">
                    <a:srgbClr val="000000">
                      <a:alpha val="43137"/>
                    </a:srgbClr>
                  </a:outerShdw>
                </a:effectLst>
              </a:rPr>
              <a:t>Cálculo do preço</a:t>
            </a:r>
          </a:p>
        </p:txBody>
      </p:sp>
      <p:sp>
        <p:nvSpPr>
          <p:cNvPr id="3" name="Espaço Reservado para Conteúdo 2"/>
          <p:cNvSpPr>
            <a:spLocks noGrp="1"/>
          </p:cNvSpPr>
          <p:nvPr>
            <p:ph idx="1"/>
          </p:nvPr>
        </p:nvSpPr>
        <p:spPr/>
        <p:txBody>
          <a:bodyPr/>
          <a:lstStyle/>
          <a:p>
            <a:pPr>
              <a:buNone/>
            </a:pPr>
            <a:r>
              <a:rPr lang="pt-BR" dirty="0"/>
              <a:t>Por onde começar:</a:t>
            </a:r>
          </a:p>
          <a:p>
            <a:pPr>
              <a:buNone/>
            </a:pPr>
            <a:endParaRPr lang="pt-BR" dirty="0"/>
          </a:p>
          <a:p>
            <a:r>
              <a:rPr lang="pt-BR" dirty="0"/>
              <a:t>Agradar ao cliente ou enriquecer o software com requisitos não-funcionais?</a:t>
            </a:r>
          </a:p>
          <a:p>
            <a:endParaRPr lang="pt-BR" dirty="0"/>
          </a:p>
          <a:p>
            <a:pPr algn="ctr">
              <a:buNone/>
            </a:pPr>
            <a:r>
              <a:rPr lang="pt-BR" sz="3600" b="1" dirty="0"/>
              <a:t>Preço = Custo + Lucro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71472" y="500042"/>
            <a:ext cx="8229600" cy="1143000"/>
          </a:xfrm>
        </p:spPr>
        <p:txBody>
          <a:bodyPr/>
          <a:lstStyle/>
          <a:p>
            <a:r>
              <a:rPr lang="pt-BR" b="1" dirty="0">
                <a:effectLst>
                  <a:outerShdw blurRad="38100" dist="38100" dir="2700000" algn="tl">
                    <a:srgbClr val="000000">
                      <a:alpha val="43137"/>
                    </a:srgbClr>
                  </a:outerShdw>
                </a:effectLst>
              </a:rPr>
              <a:t>Custo</a:t>
            </a:r>
          </a:p>
        </p:txBody>
      </p:sp>
      <p:sp>
        <p:nvSpPr>
          <p:cNvPr id="3" name="Espaço Reservado para Conteúdo 2"/>
          <p:cNvSpPr>
            <a:spLocks noGrp="1"/>
          </p:cNvSpPr>
          <p:nvPr>
            <p:ph idx="1"/>
          </p:nvPr>
        </p:nvSpPr>
        <p:spPr>
          <a:xfrm>
            <a:off x="457200" y="1928802"/>
            <a:ext cx="8229600" cy="4000528"/>
          </a:xfrm>
        </p:spPr>
        <p:txBody>
          <a:bodyPr>
            <a:normAutofit/>
          </a:bodyPr>
          <a:lstStyle/>
          <a:p>
            <a:r>
              <a:rPr lang="pt-BR" dirty="0"/>
              <a:t>Despesas com desenvolvimento:</a:t>
            </a:r>
          </a:p>
          <a:p>
            <a:pPr lvl="1"/>
            <a:r>
              <a:rPr lang="pt-BR" dirty="0"/>
              <a:t>Pessoal (salários)</a:t>
            </a:r>
          </a:p>
          <a:p>
            <a:pPr lvl="1"/>
            <a:r>
              <a:rPr lang="pt-BR" dirty="0"/>
              <a:t>Viagens (transporte, </a:t>
            </a:r>
            <a:r>
              <a:rPr lang="pt-BR" dirty="0" err="1"/>
              <a:t>etc</a:t>
            </a:r>
            <a:r>
              <a:rPr lang="pt-BR" dirty="0"/>
              <a:t>)</a:t>
            </a:r>
          </a:p>
          <a:p>
            <a:pPr lvl="1"/>
            <a:r>
              <a:rPr lang="pt-BR" dirty="0"/>
              <a:t>Aquisição de Software </a:t>
            </a:r>
          </a:p>
          <a:p>
            <a:pPr lvl="1"/>
            <a:r>
              <a:rPr lang="pt-BR" dirty="0"/>
              <a:t>Treinamento</a:t>
            </a:r>
          </a:p>
          <a:p>
            <a:pPr lvl="1"/>
            <a:r>
              <a:rPr lang="pt-BR" dirty="0"/>
              <a:t>Despesas Operacionais</a:t>
            </a:r>
          </a:p>
          <a:p>
            <a:pPr lvl="1"/>
            <a:r>
              <a:rPr lang="pt-BR" dirty="0"/>
              <a:t>Serviços de terceiros</a:t>
            </a:r>
          </a:p>
          <a:p>
            <a:pPr lvl="1"/>
            <a:r>
              <a:rPr lang="pt-BR" dirty="0"/>
              <a:t>Custos de aquisição de hardware</a:t>
            </a:r>
          </a:p>
          <a:p>
            <a:pPr lvl="1"/>
            <a:r>
              <a:rPr lang="pt-BR" dirty="0"/>
              <a:t>Impostos</a:t>
            </a:r>
          </a:p>
          <a:p>
            <a:pPr lvl="1">
              <a:buNone/>
            </a:pPr>
            <a:endParaRPr lang="pt-BR"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uxo">
  <a:themeElements>
    <a:clrScheme name="Flux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uxo">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uxo">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172</TotalTime>
  <Words>341</Words>
  <Application>Microsoft Office PowerPoint</Application>
  <PresentationFormat>Apresentação na tela (4:3)</PresentationFormat>
  <Paragraphs>80</Paragraphs>
  <Slides>14</Slides>
  <Notes>0</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14</vt:i4>
      </vt:variant>
    </vt:vector>
  </HeadingPairs>
  <TitlesOfParts>
    <vt:vector size="20" baseType="lpstr">
      <vt:lpstr>Calibri</vt:lpstr>
      <vt:lpstr>Constantia</vt:lpstr>
      <vt:lpstr>Garamond</vt:lpstr>
      <vt:lpstr>Times New Roman</vt:lpstr>
      <vt:lpstr>Wingdings 2</vt:lpstr>
      <vt:lpstr>Fluxo</vt:lpstr>
      <vt:lpstr>Preço de software</vt:lpstr>
      <vt:lpstr>Conteúdo</vt:lpstr>
      <vt:lpstr>Qual o valor do serviço???</vt:lpstr>
      <vt:lpstr>Requisitos de Sistemas</vt:lpstr>
      <vt:lpstr>Requisitos funcionais</vt:lpstr>
      <vt:lpstr>Requisitos não-funcionais</vt:lpstr>
      <vt:lpstr>Como compõem o preço de um software </vt:lpstr>
      <vt:lpstr>Cálculo do preço</vt:lpstr>
      <vt:lpstr>Custo</vt:lpstr>
      <vt:lpstr>Além do custo... </vt:lpstr>
      <vt:lpstr>Portanto</vt:lpstr>
      <vt:lpstr>Em resumo...</vt:lpstr>
      <vt:lpstr>Apresentação do PowerPoint</vt:lpstr>
      <vt:lpstr>Bom trabalho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Cálculo do preço de projetos de software</dc:title>
  <dc:creator>Professor</dc:creator>
  <cp:lastModifiedBy>Jose Eduardo Pimenta</cp:lastModifiedBy>
  <cp:revision>23</cp:revision>
  <dcterms:created xsi:type="dcterms:W3CDTF">2011-03-31T22:53:15Z</dcterms:created>
  <dcterms:modified xsi:type="dcterms:W3CDTF">2019-02-18T19:26:43Z</dcterms:modified>
</cp:coreProperties>
</file>